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448" r:id="rId5"/>
    <p:sldId id="2451" r:id="rId6"/>
    <p:sldId id="2466" r:id="rId7"/>
    <p:sldId id="2467" r:id="rId8"/>
    <p:sldId id="2468" r:id="rId9"/>
    <p:sldId id="2469" r:id="rId10"/>
    <p:sldId id="2470" r:id="rId11"/>
    <p:sldId id="2471" r:id="rId12"/>
    <p:sldId id="2472" r:id="rId13"/>
    <p:sldId id="2473" r:id="rId14"/>
    <p:sldId id="2474" r:id="rId15"/>
    <p:sldId id="2477" r:id="rId16"/>
    <p:sldId id="2475" r:id="rId17"/>
    <p:sldId id="2450" r:id="rId18"/>
    <p:sldId id="2476" r:id="rId19"/>
    <p:sldId id="2478" r:id="rId20"/>
    <p:sldId id="2480" r:id="rId21"/>
    <p:sldId id="2487" r:id="rId22"/>
    <p:sldId id="2481" r:id="rId23"/>
    <p:sldId id="2485" r:id="rId24"/>
    <p:sldId id="2484" r:id="rId25"/>
    <p:sldId id="2483" r:id="rId26"/>
    <p:sldId id="2482" r:id="rId27"/>
    <p:sldId id="2488" r:id="rId28"/>
    <p:sldId id="2486" r:id="rId29"/>
    <p:sldId id="2436" r:id="rId3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86FAF-75DC-4475-BFD3-2BBF0362E69F}" type="datetime1">
              <a:rPr lang="ru-RU" smtClean="0"/>
              <a:t>25.10.2023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E4CBF-580E-42B3-853B-FB8357E4BAB9}" type="datetime1">
              <a:rPr lang="ru-RU" smtClean="0"/>
              <a:pPr/>
              <a:t>25.10.2023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8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82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732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493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837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711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7220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062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43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76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905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636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423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409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75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221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61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37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486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12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45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252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ru-RU" spc="300" noProof="0"/>
              <a:t>ГОДОВОЙ ОБЗОР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Заголовок 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ru-RU" sz="4000" spc="300" noProof="0"/>
              <a:t>Образец заголовка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Место для изображения из Интернета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Место для изображения из Интернета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6" name="Место для изображения из Интернета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9" name="Номер слайда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3" name="Рисунок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Номер слайда 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абстрактное изображение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3059"/>
            <a:ext cx="11383961" cy="2756431"/>
          </a:xfrm>
        </p:spPr>
        <p:txBody>
          <a:bodyPr rtlCol="0"/>
          <a:lstStyle/>
          <a:p>
            <a:pPr rtl="0"/>
            <a:r>
              <a:rPr lang="ru-RU" sz="7200" b="1" dirty="0"/>
              <a:t>Торговая презентация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ru-RU" b="1" dirty="0"/>
              <a:t>2023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0558" y="3865815"/>
            <a:ext cx="5490882" cy="1800000"/>
          </a:xfrm>
        </p:spPr>
        <p:txBody>
          <a:bodyPr rtlCol="0"/>
          <a:lstStyle/>
          <a:p>
            <a:pPr rtl="0"/>
            <a:r>
              <a:rPr lang="ru-RU" sz="100" dirty="0"/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D09950-4949-432E-BB06-0A6EDB2E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773" y="4045815"/>
            <a:ext cx="472081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453270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5400" dirty="0"/>
              <a:t>недостатки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disadvantages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9FF8ED-ADCD-4896-AA89-451BE714C0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921" r="269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5683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3" y="562246"/>
            <a:ext cx="5139506" cy="827284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4000" dirty="0"/>
              <a:t>Отрицательные моменты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9763" y="2043952"/>
            <a:ext cx="5283588" cy="3786745"/>
          </a:xfrm>
        </p:spPr>
        <p:txBody>
          <a:bodyPr rtlCol="0"/>
          <a:lstStyle/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300" dirty="0"/>
              <a:t>высокая стоимость – технический </a:t>
            </a:r>
            <a:r>
              <a:rPr lang="ru-RU" sz="2300" dirty="0" err="1"/>
              <a:t>продакшн</a:t>
            </a:r>
            <a:r>
              <a:rPr lang="ru-RU" sz="2300" dirty="0"/>
              <a:t> музыкального фестиваля требует большого кол-ва оборудования, персонала и других ресурсов, поэтому стоимость таких услуг очень высокая</a:t>
            </a:r>
          </a:p>
          <a:p>
            <a:pPr marL="342900" indent="-342900" rt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300" dirty="0"/>
              <a:t>усложнение процесса работы с несколькими подрядчиками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11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F2C14F-C866-43EE-9F03-2A7DB7317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800" r="198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8577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1563" y="1021976"/>
            <a:ext cx="1496856" cy="5225304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Эскиз сцены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C0961-C90A-4877-BBBF-B632F5B7D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28" y="386674"/>
            <a:ext cx="9606507" cy="56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3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13576" y="735106"/>
            <a:ext cx="1999130" cy="5341844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Эскиз сцены с </a:t>
            </a:r>
            <a:r>
              <a:rPr lang="ru-RU" dirty="0" err="1"/>
              <a:t>оборудо-ванием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007F36-F971-483E-A4EB-1280579D5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77" y="287121"/>
            <a:ext cx="9385290" cy="5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74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6229" y="636494"/>
            <a:ext cx="2913529" cy="5436708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Техническое задание для создания медиаконтента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A6EEF-5B2D-48B0-92B2-27D88788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63" y="300703"/>
            <a:ext cx="8447703" cy="60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30364" y="592791"/>
            <a:ext cx="2853820" cy="5295900"/>
          </a:xfrm>
        </p:spPr>
        <p:txBody>
          <a:bodyPr rtlCol="0"/>
          <a:lstStyle/>
          <a:p>
            <a:pPr algn="l">
              <a:lnSpc>
                <a:spcPct val="100000"/>
              </a:lnSpc>
            </a:pPr>
            <a:r>
              <a:rPr lang="ru-RU" dirty="0"/>
              <a:t>Техническое задание для создания медиаконтента</a:t>
            </a:r>
          </a:p>
          <a:p>
            <a:pPr algn="l" rtl="0">
              <a:lnSpc>
                <a:spcPct val="100000"/>
              </a:lnSpc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2A6683-5527-482A-A0ED-F0D8ACA95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05" y="312725"/>
            <a:ext cx="7082644" cy="30409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C8EE88-6546-4EBF-9A34-39F3A6A6F8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0" t="2235"/>
          <a:stretch/>
        </p:blipFill>
        <p:spPr>
          <a:xfrm>
            <a:off x="1565254" y="2872145"/>
            <a:ext cx="6031945" cy="33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5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8425" y="986118"/>
            <a:ext cx="2886637" cy="4957478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Распределение использования оборудования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486519-EF81-43D5-83D2-7F45E59B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20" y="307034"/>
            <a:ext cx="7863867" cy="59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0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74305" y="968188"/>
            <a:ext cx="2348753" cy="5108762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Схема коммутации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A9E548-1212-4680-8614-FCE5BB91C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2"/>
          <a:stretch/>
        </p:blipFill>
        <p:spPr>
          <a:xfrm>
            <a:off x="435631" y="305921"/>
            <a:ext cx="8867054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95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0494" y="1013012"/>
            <a:ext cx="2142564" cy="5063938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Сцена в реальной жизни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4EB45D-86A2-4E71-9237-794490293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10"/>
          <a:stretch/>
        </p:blipFill>
        <p:spPr>
          <a:xfrm>
            <a:off x="303768" y="590550"/>
            <a:ext cx="900159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93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68989" y="1102659"/>
            <a:ext cx="4554070" cy="1999129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Проведение стресс-тестов прочности несущих конструкций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56FFB2-6B24-479F-B6E4-24C035FF9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7" y="326651"/>
            <a:ext cx="6481013" cy="2926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F8BF93-F265-4959-B21D-22AA1FF080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09"/>
          <a:stretch/>
        </p:blipFill>
        <p:spPr>
          <a:xfrm>
            <a:off x="2223247" y="3339948"/>
            <a:ext cx="6678705" cy="30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262871"/>
            <a:ext cx="5316071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5000" dirty="0"/>
              <a:t>Наименование товара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product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2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A64F483-F432-4ACD-8AB5-E5EC8A58EA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00" r="2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9483" y="1299882"/>
            <a:ext cx="2393576" cy="4777068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Конструкция элеватора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A74EA6-F221-456C-ADDF-5D90B9F0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6" y="313764"/>
            <a:ext cx="8804181" cy="617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06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1247" y="430306"/>
            <a:ext cx="2743199" cy="5108762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Проведение нагрузочного тестирования рамы крепления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375FAB-BA79-4A93-8AF0-61108BAB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851" y="259976"/>
            <a:ext cx="7386901" cy="61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74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9858" y="986118"/>
            <a:ext cx="2788024" cy="4526056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Оборудование для управления экранами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E1FE35-AD49-4FE4-84CB-97D3F0DB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66" y="215150"/>
            <a:ext cx="3585001" cy="63808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4B85E1-34C2-41CA-856A-00FB547F5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785" y="215149"/>
            <a:ext cx="3585001" cy="63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86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24681" y="1160213"/>
            <a:ext cx="2680447" cy="1441947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sz="2800" dirty="0"/>
              <a:t>Точка управления оборудованием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D6D554-297A-4A06-BB27-AEBB2685F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19" y="239806"/>
            <a:ext cx="5836023" cy="32827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FE7A88-5FE7-41F7-B74D-5E9D8C40A2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09" b="10806"/>
          <a:stretch/>
        </p:blipFill>
        <p:spPr>
          <a:xfrm>
            <a:off x="470649" y="2410135"/>
            <a:ext cx="3164542" cy="40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14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3083" y="1342446"/>
            <a:ext cx="3030070" cy="1272988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Макеты сцены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81F08A-26C2-4A62-97B6-AAC15969A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66" y="268940"/>
            <a:ext cx="5939757" cy="342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3764BA-784B-424D-AD88-B9F94E8FD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625" y="3083017"/>
            <a:ext cx="6191795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17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55125A-5082-480B-BFC8-7FD4F173C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05" b="2305"/>
          <a:stretch>
            <a:fillRect/>
          </a:stretch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0952" y="1290918"/>
            <a:ext cx="2348753" cy="4526056"/>
          </a:xfrm>
        </p:spPr>
        <p:txBody>
          <a:bodyPr rtlCol="0"/>
          <a:lstStyle/>
          <a:p>
            <a:pPr algn="l" rtl="0">
              <a:lnSpc>
                <a:spcPct val="100000"/>
              </a:lnSpc>
            </a:pPr>
            <a:r>
              <a:rPr lang="ru-RU" dirty="0"/>
              <a:t>Лучший сотрудник </a:t>
            </a:r>
            <a:r>
              <a:rPr lang="en-GB" dirty="0"/>
              <a:t>Blackout Studio </a:t>
            </a:r>
            <a:r>
              <a:rPr lang="ru-RU" dirty="0"/>
              <a:t>или просто Сашенька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0B388C-B855-4046-A5A6-A1072DC08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71"/>
          <a:stretch/>
        </p:blipFill>
        <p:spPr>
          <a:xfrm>
            <a:off x="2331241" y="201146"/>
            <a:ext cx="4867417" cy="63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2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7" descr="абстрактное изображение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138518"/>
            <a:ext cx="10787270" cy="1352941"/>
          </a:xfrm>
        </p:spPr>
        <p:txBody>
          <a:bodyPr rtlCol="0">
            <a:normAutofit/>
          </a:bodyPr>
          <a:lstStyle/>
          <a:p>
            <a:pPr rtl="0"/>
            <a:r>
              <a:rPr lang="ru-RU" sz="5400" spc="300" dirty="0"/>
              <a:t>СПАСИБО</a:t>
            </a:r>
            <a:r>
              <a:rPr lang="en-GB" sz="5400" spc="300" dirty="0"/>
              <a:t> </a:t>
            </a:r>
            <a:r>
              <a:rPr lang="ru-RU" sz="5400" spc="300" dirty="0"/>
              <a:t>ЗА ВНИМАНИЕ!</a:t>
            </a:r>
          </a:p>
        </p:txBody>
      </p:sp>
      <p:pic>
        <p:nvPicPr>
          <p:cNvPr id="24" name="Место для изображения из Интернета 23" descr="Пользователь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238" y="3063240"/>
            <a:ext cx="731520" cy="731520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698" y="3903126"/>
            <a:ext cx="3387275" cy="51879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dirty="0" err="1"/>
              <a:t>Почебут</a:t>
            </a:r>
            <a:r>
              <a:rPr lang="ru-RU" dirty="0"/>
              <a:t> Анастасия</a:t>
            </a:r>
          </a:p>
          <a:p>
            <a:pPr rtl="0">
              <a:lnSpc>
                <a:spcPct val="100000"/>
              </a:lnSpc>
            </a:pPr>
            <a:r>
              <a:rPr lang="ru-RU" dirty="0"/>
              <a:t>Федорович Илья</a:t>
            </a:r>
          </a:p>
          <a:p>
            <a:pPr rtl="0">
              <a:lnSpc>
                <a:spcPct val="100000"/>
              </a:lnSpc>
            </a:pPr>
            <a:r>
              <a:rPr lang="ru-RU" dirty="0" err="1"/>
              <a:t>Ефимчик</a:t>
            </a:r>
            <a:r>
              <a:rPr lang="ru-RU" dirty="0"/>
              <a:t> Александр</a:t>
            </a:r>
          </a:p>
          <a:p>
            <a:pPr rtl="0"/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rtl="0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574190"/>
            <a:ext cx="5167313" cy="518795"/>
          </a:xfrm>
        </p:spPr>
        <p:txBody>
          <a:bodyPr rtlCol="0"/>
          <a:lstStyle/>
          <a:p>
            <a:pPr rtl="0"/>
            <a:r>
              <a:rPr lang="en-GB" dirty="0"/>
              <a:t>BLACKOUT STUDIO</a:t>
            </a:r>
            <a:endParaRPr lang="ru-RU" dirty="0"/>
          </a:p>
        </p:txBody>
      </p:sp>
      <p:sp>
        <p:nvSpPr>
          <p:cNvPr id="4" name="Место для изображения из Интернета 3">
            <a:extLst>
              <a:ext uri="{FF2B5EF4-FFF2-40B4-BE49-F238E27FC236}">
                <a16:creationId xmlns:a16="http://schemas.microsoft.com/office/drawing/2014/main" id="{7C3D20CE-A5A2-4E2D-860F-F93544D86401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/>
      </p:sp>
      <p:sp>
        <p:nvSpPr>
          <p:cNvPr id="7" name="Место для изображения из Интернета 6">
            <a:extLst>
              <a:ext uri="{FF2B5EF4-FFF2-40B4-BE49-F238E27FC236}">
                <a16:creationId xmlns:a16="http://schemas.microsoft.com/office/drawing/2014/main" id="{EC704075-1148-4C95-9A2A-1F19E9710F2A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728" y="373986"/>
            <a:ext cx="5011271" cy="1571355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3200" b="1" dirty="0"/>
              <a:t>Технический </a:t>
            </a:r>
            <a:r>
              <a:rPr lang="ru-RU" sz="3200" b="1" dirty="0" err="1"/>
              <a:t>продакшн</a:t>
            </a:r>
            <a:r>
              <a:rPr lang="ru-RU" sz="3200" b="1" dirty="0"/>
              <a:t> музыкального фестиваля </a:t>
            </a:r>
            <a:r>
              <a:rPr lang="en-GB" sz="3200" b="1" dirty="0" err="1"/>
              <a:t>vk</a:t>
            </a:r>
            <a:r>
              <a:rPr lang="en-GB" sz="3200" b="1" dirty="0"/>
              <a:t> fest 2023</a:t>
            </a:r>
            <a:endParaRPr lang="ru-RU" sz="3200" b="1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413" y="2026023"/>
            <a:ext cx="5193938" cy="4034117"/>
          </a:xfrm>
        </p:spPr>
        <p:txBody>
          <a:bodyPr rtlCol="0"/>
          <a:lstStyle/>
          <a:p>
            <a:pPr rtl="0">
              <a:lnSpc>
                <a:spcPct val="100000"/>
              </a:lnSpc>
              <a:spcBef>
                <a:spcPts val="100"/>
              </a:spcBef>
            </a:pPr>
            <a:r>
              <a:rPr lang="ru-RU" sz="1900" dirty="0"/>
              <a:t>Мероприятие сопровождается на всех уровнях: </a:t>
            </a:r>
          </a:p>
          <a:p>
            <a:pPr marL="285750" indent="-285750" rtl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предпроектная подготовка</a:t>
            </a:r>
          </a:p>
          <a:p>
            <a:pPr marL="285750" indent="-285750" rtl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разработка сценарного плана</a:t>
            </a:r>
          </a:p>
          <a:p>
            <a:pPr marL="285750" indent="-285750" rtl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подбор креативной команды</a:t>
            </a:r>
          </a:p>
          <a:p>
            <a:pPr marL="285750" indent="-285750" rtl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съёмочный процесс</a:t>
            </a:r>
          </a:p>
          <a:p>
            <a:pPr marL="285750" indent="-285750" rtl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технический </a:t>
            </a:r>
            <a:r>
              <a:rPr lang="ru-RU" sz="1900" dirty="0" err="1"/>
              <a:t>супервайзинг</a:t>
            </a:r>
            <a:endParaRPr lang="ru-RU" sz="1900" dirty="0"/>
          </a:p>
          <a:p>
            <a:pPr marL="285750" indent="-285750" rtl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предоставление необходимого оборудования</a:t>
            </a:r>
          </a:p>
          <a:p>
            <a:pPr marL="285750" indent="-285750" rtl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контроль логистики</a:t>
            </a:r>
          </a:p>
          <a:p>
            <a:pPr marL="285750" indent="-285750" rtl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дизайн и разработка декораций</a:t>
            </a:r>
          </a:p>
          <a:p>
            <a:pPr marL="285750" indent="-285750" rtl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контроль выполнения работ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DADA3F-4C15-42E5-BDDD-4B9BBB2F95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5022" r="250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66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453270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4000" dirty="0"/>
              <a:t>Какие проблемы потребителя решает этот продукт?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problems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8422CF-2080-495F-B547-1327BF6E66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84" r="3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4329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13" y="443330"/>
            <a:ext cx="5011271" cy="1167943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3600" dirty="0"/>
              <a:t>Зачем он потребителю?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413" y="1873625"/>
            <a:ext cx="5193938" cy="4034116"/>
          </a:xfrm>
        </p:spPr>
        <p:txBody>
          <a:bodyPr numCol="1" rtlCol="0"/>
          <a:lstStyle/>
          <a:p>
            <a:pPr marL="342900" indent="-342900" rtl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нахождение необходимого оборудования для проведения</a:t>
            </a:r>
          </a:p>
          <a:p>
            <a:pPr marL="342900" indent="-342900" rtl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логистика</a:t>
            </a:r>
          </a:p>
          <a:p>
            <a:pPr marL="342900" indent="-342900" rtl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техническая подготовка, инженерные просчеты несущих конструкций, точек подвеса, электричества</a:t>
            </a:r>
          </a:p>
          <a:p>
            <a:pPr marL="342900" indent="-342900" rtl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поиск необходимых специалистов</a:t>
            </a:r>
          </a:p>
          <a:p>
            <a:pPr marL="342900" indent="-342900" rtl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идеи концепта, дизайна сцены</a:t>
            </a:r>
          </a:p>
          <a:p>
            <a:pPr marL="342900" indent="-342900" rtl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согласование технических райдеров артистов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5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16448C-439D-4A7D-9E86-51673A66E9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115" r="17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656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453270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4800" dirty="0"/>
              <a:t>Основные характеристики товара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features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03C7B9-83F1-4DDA-9DE0-447F38D1D2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518" r="45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8435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3" y="517422"/>
            <a:ext cx="5011271" cy="1167943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3700" dirty="0"/>
              <a:t>Что нужно знать о товаре потребителю?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413" y="2034988"/>
            <a:ext cx="5193938" cy="3899647"/>
          </a:xfrm>
        </p:spPr>
        <p:txBody>
          <a:bodyPr rtlCol="0"/>
          <a:lstStyle/>
          <a:p>
            <a:pPr marL="342900" indent="-34290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скорость и качество выполнения расчетов</a:t>
            </a:r>
          </a:p>
          <a:p>
            <a:pPr marL="342900" indent="-34290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квалификация специалистов</a:t>
            </a:r>
          </a:p>
          <a:p>
            <a:pPr marL="342900" indent="-34290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стоимость услуг</a:t>
            </a:r>
          </a:p>
          <a:p>
            <a:pPr marL="342900" indent="-34290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опыт компании в выполнении подобных заказов</a:t>
            </a:r>
          </a:p>
          <a:p>
            <a:pPr marL="342900" indent="-34290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вариативность и актуальность используемого оборудования</a:t>
            </a:r>
          </a:p>
          <a:p>
            <a:pPr marL="342900" indent="-34290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100" dirty="0"/>
              <a:t>технические возможности компании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323B02B-0FC1-42B8-BD5C-964A71A3E6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538" r="10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8328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388376"/>
            <a:ext cx="5453270" cy="1661297"/>
          </a:xfrm>
        </p:spPr>
        <p:txBody>
          <a:bodyPr rtlCol="0">
            <a:noAutofit/>
          </a:bodyPr>
          <a:lstStyle/>
          <a:p>
            <a:pPr rtl="0"/>
            <a:r>
              <a:rPr lang="ru-RU" sz="4800" dirty="0"/>
              <a:t>Конкурентные преимущества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advantages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8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252923-8AC1-4D39-AAA5-2253549D64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921" r="269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402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763" y="562245"/>
            <a:ext cx="5011271" cy="1167943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4000" dirty="0"/>
              <a:t>Продающие моменты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413" y="2169459"/>
            <a:ext cx="5193938" cy="3661238"/>
          </a:xfrm>
        </p:spPr>
        <p:txBody>
          <a:bodyPr rtlCol="0"/>
          <a:lstStyle/>
          <a:p>
            <a:pPr marL="342900" indent="-34290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большой парк техники</a:t>
            </a:r>
          </a:p>
          <a:p>
            <a:pPr marL="342900" indent="-34290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большой штат квалифицированных сотрудников, которые являются специалистами в своей области</a:t>
            </a:r>
          </a:p>
          <a:p>
            <a:pPr marL="342900" indent="-342900" rtl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200" dirty="0"/>
              <a:t>экспертиза работы на крупнейших концертных мероприятиях международного уровня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 rtl="0"/>
              <a:t>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C23FFD-F36F-4A75-9936-F1026AE5DE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596" r="13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544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6_TF55661986_Win32.potx" id="{CD15748E-2BD1-4153-9F9E-4A2AFD190D23}" vid="{9DB7977E-36C5-47A2-8C77-71D748A85CD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purl.org/dc/dcmitype/"/>
    <ds:schemaRef ds:uri="71af3243-3dd4-4a8d-8c0d-dd76da1f02a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889</TotalTime>
  <Words>281</Words>
  <Application>Microsoft Office PowerPoint</Application>
  <PresentationFormat>Широкоэкранный</PresentationFormat>
  <Paragraphs>100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Тема Office</vt:lpstr>
      <vt:lpstr>Торговая презентация</vt:lpstr>
      <vt:lpstr>Наименование товара</vt:lpstr>
      <vt:lpstr>Технический продакшн музыкального фестиваля vk fest 2023</vt:lpstr>
      <vt:lpstr>Какие проблемы потребителя решает этот продукт?</vt:lpstr>
      <vt:lpstr>Зачем он потребителю?</vt:lpstr>
      <vt:lpstr>Основные характеристики товара</vt:lpstr>
      <vt:lpstr>Что нужно знать о товаре потребителю?</vt:lpstr>
      <vt:lpstr>Конкурентные преимущества</vt:lpstr>
      <vt:lpstr>Продающие моменты</vt:lpstr>
      <vt:lpstr>недостатки</vt:lpstr>
      <vt:lpstr>Отрицательные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TUF 15</dc:creator>
  <cp:lastModifiedBy>TUF 15</cp:lastModifiedBy>
  <cp:revision>61</cp:revision>
  <cp:lastPrinted>2023-10-22T21:56:29Z</cp:lastPrinted>
  <dcterms:created xsi:type="dcterms:W3CDTF">2023-09-25T20:26:09Z</dcterms:created>
  <dcterms:modified xsi:type="dcterms:W3CDTF">2023-10-25T14:43:07Z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